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7" r:id="rId3"/>
    <p:sldId id="269" r:id="rId4"/>
    <p:sldId id="258" r:id="rId5"/>
    <p:sldId id="270" r:id="rId6"/>
    <p:sldId id="274" r:id="rId7"/>
    <p:sldId id="272" r:id="rId8"/>
    <p:sldId id="271" r:id="rId9"/>
    <p:sldId id="273" r:id="rId10"/>
    <p:sldId id="289" r:id="rId11"/>
    <p:sldId id="286" r:id="rId12"/>
    <p:sldId id="275" r:id="rId13"/>
    <p:sldId id="277" r:id="rId14"/>
    <p:sldId id="278" r:id="rId15"/>
    <p:sldId id="283" r:id="rId16"/>
    <p:sldId id="285"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8" d="100"/>
          <a:sy n="88" d="100"/>
        </p:scale>
        <p:origin x="120"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05F8D-03CC-463C-98A6-B4F1FBC86C2D}" type="datetimeFigureOut">
              <a:rPr lang="en-US" smtClean="0"/>
              <a:t>4/3/2018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89B2F-3ACE-4C95-A4E8-65EAD72A200B}" type="slidenum">
              <a:rPr lang="en-US" smtClean="0"/>
              <a:t>‹#›</a:t>
            </a:fld>
            <a:endParaRPr lang="en-US"/>
          </a:p>
        </p:txBody>
      </p:sp>
    </p:spTree>
    <p:extLst>
      <p:ext uri="{BB962C8B-B14F-4D97-AF65-F5344CB8AC3E}">
        <p14:creationId xmlns:p14="http://schemas.microsoft.com/office/powerpoint/2010/main" val="458698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F89B2F-3ACE-4C95-A4E8-65EAD72A200B}" type="slidenum">
              <a:rPr lang="en-US" smtClean="0"/>
              <a:t>3</a:t>
            </a:fld>
            <a:endParaRPr lang="en-US"/>
          </a:p>
        </p:txBody>
      </p:sp>
    </p:spTree>
    <p:extLst>
      <p:ext uri="{BB962C8B-B14F-4D97-AF65-F5344CB8AC3E}">
        <p14:creationId xmlns:p14="http://schemas.microsoft.com/office/powerpoint/2010/main" val="299458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81000" y="685800"/>
            <a:ext cx="6096000" cy="3429000"/>
          </a:xfrm>
          <a:ln/>
        </p:spPr>
      </p:sp>
      <p:sp>
        <p:nvSpPr>
          <p:cNvPr id="38915" name="Notes Placeholder 2"/>
          <p:cNvSpPr>
            <a:spLocks noGrp="1"/>
          </p:cNvSpPr>
          <p:nvPr>
            <p:ph type="body" idx="1"/>
          </p:nvPr>
        </p:nvSpPr>
        <p:spPr>
          <a:noFill/>
        </p:spPr>
        <p:txBody>
          <a:bodyPr/>
          <a:lstStyle/>
          <a:p>
            <a:pPr eaLnBrk="1" hangingPunct="1">
              <a:spcBef>
                <a:spcPct val="0"/>
              </a:spcBef>
            </a:pPr>
            <a:endParaRPr lang="bg-BG" altLang="en-US"/>
          </a:p>
        </p:txBody>
      </p:sp>
      <p:sp>
        <p:nvSpPr>
          <p:cNvPr id="38916"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Times New Roman" pitchFamily="18" charset="0"/>
              </a:defRPr>
            </a:lvl1pPr>
            <a:lvl2pPr marL="729057" indent="-280406" defTabSz="914437" eaLnBrk="0" hangingPunct="0">
              <a:spcBef>
                <a:spcPct val="30000"/>
              </a:spcBef>
              <a:defRPr sz="1200">
                <a:solidFill>
                  <a:schemeClr val="tx1"/>
                </a:solidFill>
                <a:latin typeface="Times New Roman" pitchFamily="18" charset="0"/>
              </a:defRPr>
            </a:lvl2pPr>
            <a:lvl3pPr marL="1121626" indent="-224325" defTabSz="914437" eaLnBrk="0" hangingPunct="0">
              <a:spcBef>
                <a:spcPct val="30000"/>
              </a:spcBef>
              <a:defRPr sz="1200">
                <a:solidFill>
                  <a:schemeClr val="tx1"/>
                </a:solidFill>
                <a:latin typeface="Times New Roman" pitchFamily="18" charset="0"/>
              </a:defRPr>
            </a:lvl3pPr>
            <a:lvl4pPr marL="1570276" indent="-224325" defTabSz="914437" eaLnBrk="0" hangingPunct="0">
              <a:spcBef>
                <a:spcPct val="30000"/>
              </a:spcBef>
              <a:defRPr sz="1200">
                <a:solidFill>
                  <a:schemeClr val="tx1"/>
                </a:solidFill>
                <a:latin typeface="Times New Roman" pitchFamily="18" charset="0"/>
              </a:defRPr>
            </a:lvl4pPr>
            <a:lvl5pPr marL="2018927" indent="-224325" defTabSz="914437" eaLnBrk="0" hangingPunct="0">
              <a:spcBef>
                <a:spcPct val="30000"/>
              </a:spcBef>
              <a:defRPr sz="1200">
                <a:solidFill>
                  <a:schemeClr val="tx1"/>
                </a:solidFill>
                <a:latin typeface="Times New Roman" pitchFamily="18" charset="0"/>
              </a:defRPr>
            </a:lvl5pPr>
            <a:lvl6pPr marL="2467577" indent="-224325" defTabSz="914437" eaLnBrk="0" fontAlgn="base" hangingPunct="0">
              <a:spcBef>
                <a:spcPct val="30000"/>
              </a:spcBef>
              <a:spcAft>
                <a:spcPct val="0"/>
              </a:spcAft>
              <a:defRPr sz="1200">
                <a:solidFill>
                  <a:schemeClr val="tx1"/>
                </a:solidFill>
                <a:latin typeface="Times New Roman" pitchFamily="18" charset="0"/>
              </a:defRPr>
            </a:lvl6pPr>
            <a:lvl7pPr marL="2916227" indent="-224325" defTabSz="914437" eaLnBrk="0" fontAlgn="base" hangingPunct="0">
              <a:spcBef>
                <a:spcPct val="30000"/>
              </a:spcBef>
              <a:spcAft>
                <a:spcPct val="0"/>
              </a:spcAft>
              <a:defRPr sz="1200">
                <a:solidFill>
                  <a:schemeClr val="tx1"/>
                </a:solidFill>
                <a:latin typeface="Times New Roman" pitchFamily="18" charset="0"/>
              </a:defRPr>
            </a:lvl7pPr>
            <a:lvl8pPr marL="3364878" indent="-224325" defTabSz="914437" eaLnBrk="0" fontAlgn="base" hangingPunct="0">
              <a:spcBef>
                <a:spcPct val="30000"/>
              </a:spcBef>
              <a:spcAft>
                <a:spcPct val="0"/>
              </a:spcAft>
              <a:defRPr sz="1200">
                <a:solidFill>
                  <a:schemeClr val="tx1"/>
                </a:solidFill>
                <a:latin typeface="Times New Roman" pitchFamily="18" charset="0"/>
              </a:defRPr>
            </a:lvl8pPr>
            <a:lvl9pPr marL="3813528" indent="-224325" defTabSz="914437"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64076FE-6734-4107-AC2E-6774F385EABA}"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E096F6-04BA-4B4C-A76E-24E1E0295337}"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108570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E096F6-04BA-4B4C-A76E-24E1E0295337}"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72290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E096F6-04BA-4B4C-A76E-24E1E0295337}"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2329926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497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96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38905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162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100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51218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154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246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E096F6-04BA-4B4C-A76E-24E1E0295337}"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2476074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5088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453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82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096F6-04BA-4B4C-A76E-24E1E0295337}"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127325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E096F6-04BA-4B4C-A76E-24E1E0295337}"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380377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E096F6-04BA-4B4C-A76E-24E1E0295337}" type="datetimeFigureOut">
              <a:rPr lang="en-US" smtClean="0"/>
              <a:t>4/3/2018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1967776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E096F6-04BA-4B4C-A76E-24E1E0295337}" type="datetimeFigureOut">
              <a:rPr lang="en-US" smtClean="0"/>
              <a:t>4/3/2018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369239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096F6-04BA-4B4C-A76E-24E1E0295337}" type="datetimeFigureOut">
              <a:rPr lang="en-US" smtClean="0"/>
              <a:t>4/3/2018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2767620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E096F6-04BA-4B4C-A76E-24E1E0295337}"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2454399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E096F6-04BA-4B4C-A76E-24E1E0295337}"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CEEF0-538C-4ADE-8EB4-D0D3483AA68C}" type="slidenum">
              <a:rPr lang="en-US" smtClean="0"/>
              <a:t>‹#›</a:t>
            </a:fld>
            <a:endParaRPr lang="en-US"/>
          </a:p>
        </p:txBody>
      </p:sp>
    </p:spTree>
    <p:extLst>
      <p:ext uri="{BB962C8B-B14F-4D97-AF65-F5344CB8AC3E}">
        <p14:creationId xmlns:p14="http://schemas.microsoft.com/office/powerpoint/2010/main" val="36279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96F6-04BA-4B4C-A76E-24E1E0295337}" type="datetimeFigureOut">
              <a:rPr lang="en-US" smtClean="0"/>
              <a:t>4/3/2018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CEEF0-538C-4ADE-8EB4-D0D3483AA68C}" type="slidenum">
              <a:rPr lang="en-US" smtClean="0"/>
              <a:t>‹#›</a:t>
            </a:fld>
            <a:endParaRPr lang="en-US"/>
          </a:p>
        </p:txBody>
      </p:sp>
    </p:spTree>
    <p:extLst>
      <p:ext uri="{BB962C8B-B14F-4D97-AF65-F5344CB8AC3E}">
        <p14:creationId xmlns:p14="http://schemas.microsoft.com/office/powerpoint/2010/main" val="812149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077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ws.noaa.gov/hic/summaries/WY2014.pdf" TargetMode="External"/><Relationship Id="rId2" Type="http://schemas.openxmlformats.org/officeDocument/2006/relationships/hyperlink" Target="http://www.noaa.gov/media-release/spring-outlook-moderate-flood-risk-for-drenched-louisiana-east-texa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10" Type="http://schemas.openxmlformats.org/officeDocument/2006/relationships/image" Target="../media/image20.png"/><Relationship Id="rId4" Type="http://schemas.openxmlformats.org/officeDocument/2006/relationships/image" Target="../media/image18.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788171"/>
            <a:ext cx="8953500" cy="2086581"/>
          </a:xfrm>
        </p:spPr>
        <p:txBody>
          <a:bodyPr>
            <a:normAutofit/>
          </a:bodyPr>
          <a:lstStyle/>
          <a:p>
            <a:r>
              <a:rPr lang="en-US" sz="3200" b="1" dirty="0">
                <a:latin typeface="Times New Roman" panose="02020603050405020304" pitchFamily="18" charset="0"/>
                <a:cs typeface="Times New Roman" panose="02020603050405020304" pitchFamily="18" charset="0"/>
              </a:rPr>
              <a:t>Investigations Of Moisture Partitioning Between Arizona And New Mexico During The North American Monsoon And The Role Of The Ocean And The Sea Surface Temperatures</a:t>
            </a:r>
          </a:p>
        </p:txBody>
      </p:sp>
      <p:sp>
        <p:nvSpPr>
          <p:cNvPr id="3" name="Subtitle 2"/>
          <p:cNvSpPr>
            <a:spLocks noGrp="1"/>
          </p:cNvSpPr>
          <p:nvPr>
            <p:ph type="subTitle" idx="1"/>
          </p:nvPr>
        </p:nvSpPr>
        <p:spPr>
          <a:xfrm>
            <a:off x="1524000" y="3874753"/>
            <a:ext cx="9144000" cy="1655762"/>
          </a:xfrm>
        </p:spPr>
        <p:txBody>
          <a:bodyPr>
            <a:normAutofit/>
          </a:bodyPr>
          <a:lstStyle/>
          <a:p>
            <a:r>
              <a:rPr lang="en-US" dirty="0">
                <a:latin typeface="Times New Roman" panose="02020603050405020304" pitchFamily="18" charset="0"/>
                <a:cs typeface="Times New Roman" panose="02020603050405020304" pitchFamily="18" charset="0"/>
              </a:rPr>
              <a:t>Cynthia Kobold</a:t>
            </a:r>
          </a:p>
          <a:p>
            <a:r>
              <a:rPr lang="en-US" dirty="0">
                <a:latin typeface="Times New Roman" panose="02020603050405020304" pitchFamily="18" charset="0"/>
                <a:cs typeface="Times New Roman" panose="02020603050405020304" pitchFamily="18" charset="0"/>
              </a:rPr>
              <a:t>Department of Applied Aviation Sciences</a:t>
            </a:r>
          </a:p>
          <a:p>
            <a:r>
              <a:rPr lang="en-US" dirty="0">
                <a:latin typeface="Times New Roman" panose="02020603050405020304" pitchFamily="18" charset="0"/>
                <a:cs typeface="Times New Roman" panose="02020603050405020304" pitchFamily="18" charset="0"/>
              </a:rPr>
              <a:t>Embry-Riddle Aeronautical University, Prescott, Arizona</a:t>
            </a:r>
          </a:p>
        </p:txBody>
      </p:sp>
      <p:pic>
        <p:nvPicPr>
          <p:cNvPr id="5" name="Picture 4"/>
          <p:cNvPicPr>
            <a:picLocks noChangeAspect="1"/>
          </p:cNvPicPr>
          <p:nvPr/>
        </p:nvPicPr>
        <p:blipFill>
          <a:blip r:embed="rId2"/>
          <a:stretch>
            <a:fillRect/>
          </a:stretch>
        </p:blipFill>
        <p:spPr>
          <a:xfrm>
            <a:off x="48592" y="42494"/>
            <a:ext cx="2189748" cy="675561"/>
          </a:xfrm>
          <a:prstGeom prst="rect">
            <a:avLst/>
          </a:prstGeom>
        </p:spPr>
      </p:pic>
      <p:pic>
        <p:nvPicPr>
          <p:cNvPr id="6" name="Picture 5"/>
          <p:cNvPicPr>
            <a:picLocks noChangeAspect="1"/>
          </p:cNvPicPr>
          <p:nvPr/>
        </p:nvPicPr>
        <p:blipFill>
          <a:blip r:embed="rId3"/>
          <a:stretch>
            <a:fillRect/>
          </a:stretch>
        </p:blipFill>
        <p:spPr>
          <a:xfrm>
            <a:off x="10668000" y="36457"/>
            <a:ext cx="1435768" cy="2219794"/>
          </a:xfrm>
          <a:prstGeom prst="rect">
            <a:avLst/>
          </a:prstGeom>
        </p:spPr>
      </p:pic>
      <p:pic>
        <p:nvPicPr>
          <p:cNvPr id="7" name="Picture 6"/>
          <p:cNvPicPr>
            <a:picLocks noChangeAspect="1"/>
          </p:cNvPicPr>
          <p:nvPr/>
        </p:nvPicPr>
        <p:blipFill>
          <a:blip r:embed="rId4"/>
          <a:stretch>
            <a:fillRect/>
          </a:stretch>
        </p:blipFill>
        <p:spPr>
          <a:xfrm>
            <a:off x="9660448" y="1006483"/>
            <a:ext cx="1116734" cy="961337"/>
          </a:xfrm>
          <a:prstGeom prst="rect">
            <a:avLst/>
          </a:prstGeom>
        </p:spPr>
      </p:pic>
      <p:pic>
        <p:nvPicPr>
          <p:cNvPr id="10" name="Picture 9"/>
          <p:cNvPicPr>
            <a:picLocks noChangeAspect="1"/>
          </p:cNvPicPr>
          <p:nvPr/>
        </p:nvPicPr>
        <p:blipFill>
          <a:blip r:embed="rId5"/>
          <a:stretch>
            <a:fillRect/>
          </a:stretch>
        </p:blipFill>
        <p:spPr>
          <a:xfrm>
            <a:off x="391492" y="718055"/>
            <a:ext cx="1543050" cy="1538195"/>
          </a:xfrm>
          <a:prstGeom prst="rect">
            <a:avLst/>
          </a:prstGeom>
        </p:spPr>
      </p:pic>
      <p:pic>
        <p:nvPicPr>
          <p:cNvPr id="11" name="Picture 10"/>
          <p:cNvPicPr>
            <a:picLocks noChangeAspect="1"/>
          </p:cNvPicPr>
          <p:nvPr/>
        </p:nvPicPr>
        <p:blipFill>
          <a:blip r:embed="rId6"/>
          <a:stretch>
            <a:fillRect/>
          </a:stretch>
        </p:blipFill>
        <p:spPr>
          <a:xfrm>
            <a:off x="48592" y="36457"/>
            <a:ext cx="2228850" cy="781689"/>
          </a:xfrm>
          <a:prstGeom prst="rect">
            <a:avLst/>
          </a:prstGeom>
        </p:spPr>
      </p:pic>
      <p:pic>
        <p:nvPicPr>
          <p:cNvPr id="12" name="Picture 11"/>
          <p:cNvPicPr>
            <a:picLocks noChangeAspect="1"/>
          </p:cNvPicPr>
          <p:nvPr/>
        </p:nvPicPr>
        <p:blipFill>
          <a:blip r:embed="rId7"/>
          <a:stretch>
            <a:fillRect/>
          </a:stretch>
        </p:blipFill>
        <p:spPr>
          <a:xfrm>
            <a:off x="48592" y="36457"/>
            <a:ext cx="2228850" cy="833756"/>
          </a:xfrm>
          <a:prstGeom prst="rect">
            <a:avLst/>
          </a:prstGeom>
        </p:spPr>
      </p:pic>
      <p:pic>
        <p:nvPicPr>
          <p:cNvPr id="13" name="Picture 12"/>
          <p:cNvPicPr>
            <a:picLocks noChangeAspect="1"/>
          </p:cNvPicPr>
          <p:nvPr/>
        </p:nvPicPr>
        <p:blipFill>
          <a:blip r:embed="rId8"/>
          <a:stretch>
            <a:fillRect/>
          </a:stretch>
        </p:blipFill>
        <p:spPr>
          <a:xfrm>
            <a:off x="10668000" y="36457"/>
            <a:ext cx="1435768" cy="2219793"/>
          </a:xfrm>
          <a:prstGeom prst="rect">
            <a:avLst/>
          </a:prstGeom>
        </p:spPr>
      </p:pic>
    </p:spTree>
    <p:extLst>
      <p:ext uri="{BB962C8B-B14F-4D97-AF65-F5344CB8AC3E}">
        <p14:creationId xmlns:p14="http://schemas.microsoft.com/office/powerpoint/2010/main" val="1943738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eaLnBrk="0" fontAlgn="base" hangingPunct="0">
              <a:lnSpc>
                <a:spcPct val="100000"/>
              </a:lnSpc>
              <a:spcBef>
                <a:spcPct val="50000"/>
              </a:spcBef>
              <a:spcAft>
                <a:spcPct val="0"/>
              </a:spcAft>
            </a:pPr>
            <a:r>
              <a:rPr lang="en-US" altLang="en-US" sz="2400" b="1" dirty="0">
                <a:solidFill>
                  <a:srgbClr val="3333CC"/>
                </a:solidFill>
                <a:latin typeface="Comic Sans MS" pitchFamily="66" charset="0"/>
                <a:ea typeface="+mn-ea"/>
                <a:cs typeface="+mn-cs"/>
              </a:rPr>
              <a:t/>
            </a:r>
            <a:br>
              <a:rPr lang="en-US" altLang="en-US" sz="2400" b="1" dirty="0">
                <a:solidFill>
                  <a:srgbClr val="3333CC"/>
                </a:solidFill>
                <a:latin typeface="Comic Sans MS" pitchFamily="66" charset="0"/>
                <a:ea typeface="+mn-ea"/>
                <a:cs typeface="+mn-cs"/>
              </a:rPr>
            </a:br>
            <a:r>
              <a:rPr lang="en-US" altLang="en-US" sz="2400" b="1" dirty="0">
                <a:solidFill>
                  <a:srgbClr val="3333CC"/>
                </a:solidFill>
                <a:latin typeface="Comic Sans MS" pitchFamily="66" charset="0"/>
                <a:ea typeface="+mn-ea"/>
                <a:cs typeface="+mn-cs"/>
              </a:rPr>
              <a:t/>
            </a:r>
            <a:br>
              <a:rPr lang="en-US" altLang="en-US" sz="2400" b="1" dirty="0">
                <a:solidFill>
                  <a:srgbClr val="3333CC"/>
                </a:solidFill>
                <a:latin typeface="Comic Sans MS" pitchFamily="66" charset="0"/>
                <a:ea typeface="+mn-ea"/>
                <a:cs typeface="+mn-cs"/>
              </a:rPr>
            </a:br>
            <a:r>
              <a:rPr lang="en-US" altLang="en-US" sz="2400" b="1" dirty="0">
                <a:solidFill>
                  <a:srgbClr val="3333CC"/>
                </a:solidFill>
                <a:latin typeface="Times New Roman" panose="02020603050405020304" pitchFamily="18" charset="0"/>
                <a:ea typeface="+mn-ea"/>
                <a:cs typeface="Times New Roman" panose="02020603050405020304" pitchFamily="18" charset="0"/>
              </a:rPr>
              <a:t>Is the low-level inversion present when the SSTs are less than 29.5</a:t>
            </a:r>
            <a:r>
              <a:rPr lang="en-US" altLang="en-US" sz="2400" b="1" baseline="30000" dirty="0">
                <a:solidFill>
                  <a:srgbClr val="3333CC"/>
                </a:solidFill>
                <a:latin typeface="Times New Roman" panose="02020603050405020304" pitchFamily="18" charset="0"/>
                <a:ea typeface="+mn-ea"/>
                <a:cs typeface="Times New Roman" panose="02020603050405020304" pitchFamily="18" charset="0"/>
              </a:rPr>
              <a:t>o</a:t>
            </a:r>
            <a:r>
              <a:rPr lang="en-US" altLang="en-US" sz="2400" b="1" dirty="0">
                <a:solidFill>
                  <a:srgbClr val="3333CC"/>
                </a:solidFill>
                <a:latin typeface="Times New Roman" panose="02020603050405020304" pitchFamily="18" charset="0"/>
                <a:ea typeface="+mn-ea"/>
                <a:cs typeface="Times New Roman" panose="02020603050405020304" pitchFamily="18" charset="0"/>
              </a:rPr>
              <a:t>C and if it is how often do we observe it during our IOPs (Intensive observational periods)?</a:t>
            </a:r>
            <a:r>
              <a:rPr lang="en-US" altLang="en-US" sz="2400" b="1" dirty="0">
                <a:solidFill>
                  <a:srgbClr val="3333CC"/>
                </a:solidFill>
                <a:latin typeface="Comic Sans MS" pitchFamily="66" charset="0"/>
                <a:ea typeface="+mn-ea"/>
                <a:cs typeface="+mn-cs"/>
              </a:rPr>
              <a:t/>
            </a:r>
            <a:br>
              <a:rPr lang="en-US" altLang="en-US" sz="2400" b="1" dirty="0">
                <a:solidFill>
                  <a:srgbClr val="3333CC"/>
                </a:solidFill>
                <a:latin typeface="Comic Sans MS" pitchFamily="66" charset="0"/>
                <a:ea typeface="+mn-ea"/>
                <a:cs typeface="+mn-cs"/>
              </a:rPr>
            </a:br>
            <a:endParaRPr lang="en-US" dirty="0"/>
          </a:p>
        </p:txBody>
      </p:sp>
      <p:sp>
        <p:nvSpPr>
          <p:cNvPr id="3" name="Content Placeholder 2"/>
          <p:cNvSpPr>
            <a:spLocks noGrp="1"/>
          </p:cNvSpPr>
          <p:nvPr>
            <p:ph idx="1"/>
          </p:nvPr>
        </p:nvSpPr>
        <p:spPr/>
        <p:txBody>
          <a:bodyPr/>
          <a:lstStyle/>
          <a:p>
            <a:pPr marL="0" lvl="0" indent="0" fontAlgn="base">
              <a:lnSpc>
                <a:spcPct val="100000"/>
              </a:lnSpc>
              <a:spcBef>
                <a:spcPct val="50000"/>
              </a:spcBef>
              <a:spcAft>
                <a:spcPct val="0"/>
              </a:spcAft>
              <a:buNone/>
            </a:pPr>
            <a:r>
              <a:rPr lang="en-US" altLang="en-US" dirty="0">
                <a:solidFill>
                  <a:srgbClr val="000000"/>
                </a:solidFill>
                <a:latin typeface="Tahoma" pitchFamily="34" charset="0"/>
              </a:rPr>
              <a:t>    </a:t>
            </a:r>
            <a:r>
              <a:rPr lang="en-US" altLang="en-US" dirty="0">
                <a:solidFill>
                  <a:srgbClr val="000000"/>
                </a:solidFill>
                <a:latin typeface="Times New Roman" panose="02020603050405020304" pitchFamily="18" charset="0"/>
                <a:cs typeface="Times New Roman" panose="02020603050405020304" pitchFamily="18" charset="0"/>
              </a:rPr>
              <a:t>Answer: In 92% of all observations during both NAME</a:t>
            </a:r>
          </a:p>
          <a:p>
            <a:pPr marL="0" lvl="0" indent="0" fontAlgn="base">
              <a:lnSpc>
                <a:spcPct val="100000"/>
              </a:lnSpc>
              <a:spcBef>
                <a:spcPct val="50000"/>
              </a:spcBef>
              <a:spcAft>
                <a:spcPct val="0"/>
              </a:spcAft>
              <a:buNone/>
            </a:pPr>
            <a:r>
              <a:rPr lang="en-US" altLang="en-US" dirty="0">
                <a:solidFill>
                  <a:srgbClr val="000000"/>
                </a:solidFill>
                <a:latin typeface="Times New Roman" panose="02020603050405020304" pitchFamily="18" charset="0"/>
                <a:cs typeface="Times New Roman" panose="02020603050405020304" pitchFamily="18" charset="0"/>
              </a:rPr>
              <a:t>    cruise IOPs the inversion was present when SSTs </a:t>
            </a:r>
          </a:p>
          <a:p>
            <a:pPr marL="0" lvl="0" indent="0" fontAlgn="base">
              <a:lnSpc>
                <a:spcPct val="100000"/>
              </a:lnSpc>
              <a:spcBef>
                <a:spcPct val="50000"/>
              </a:spcBef>
              <a:spcAft>
                <a:spcPct val="0"/>
              </a:spcAft>
              <a:buNone/>
            </a:pPr>
            <a:r>
              <a:rPr lang="en-US" altLang="en-US" dirty="0">
                <a:solidFill>
                  <a:srgbClr val="000000"/>
                </a:solidFill>
                <a:latin typeface="Times New Roman" panose="02020603050405020304" pitchFamily="18" charset="0"/>
                <a:cs typeface="Times New Roman" panose="02020603050405020304" pitchFamily="18" charset="0"/>
              </a:rPr>
              <a:t>    were equal to or less than 29.5°C and eroded as soon</a:t>
            </a:r>
          </a:p>
          <a:p>
            <a:pPr marL="0" lvl="0" indent="0" fontAlgn="base">
              <a:lnSpc>
                <a:spcPct val="100000"/>
              </a:lnSpc>
              <a:spcBef>
                <a:spcPct val="50000"/>
              </a:spcBef>
              <a:spcAft>
                <a:spcPct val="0"/>
              </a:spcAft>
              <a:buNone/>
            </a:pPr>
            <a:r>
              <a:rPr lang="en-US" altLang="en-US" dirty="0">
                <a:solidFill>
                  <a:srgbClr val="000000"/>
                </a:solidFill>
                <a:latin typeface="Times New Roman" panose="02020603050405020304" pitchFamily="18" charset="0"/>
                <a:cs typeface="Times New Roman" panose="02020603050405020304" pitchFamily="18" charset="0"/>
              </a:rPr>
              <a:t>    as SSTs exceeded this threshold.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6450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Arizona Climatology</a:t>
            </a:r>
          </a:p>
        </p:txBody>
      </p:sp>
      <p:pic>
        <p:nvPicPr>
          <p:cNvPr id="9" name="Picture 8">
            <a:extLst>
              <a:ext uri="{FF2B5EF4-FFF2-40B4-BE49-F238E27FC236}">
                <a16:creationId xmlns:a16="http://schemas.microsoft.com/office/drawing/2014/main" id="{4B88F152-AA78-4BA6-90BE-C0D4AF87B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81" y="1344948"/>
            <a:ext cx="5887022" cy="4990314"/>
          </a:xfrm>
          <a:prstGeom prst="rect">
            <a:avLst/>
          </a:prstGeom>
        </p:spPr>
      </p:pic>
      <p:sp>
        <p:nvSpPr>
          <p:cNvPr id="15" name="TextBox 14">
            <a:extLst>
              <a:ext uri="{FF2B5EF4-FFF2-40B4-BE49-F238E27FC236}">
                <a16:creationId xmlns:a16="http://schemas.microsoft.com/office/drawing/2014/main" id="{F6052B33-4F87-4C00-AEC7-B5F24224A42E}"/>
              </a:ext>
            </a:extLst>
          </p:cNvPr>
          <p:cNvSpPr txBox="1"/>
          <p:nvPr/>
        </p:nvSpPr>
        <p:spPr>
          <a:xfrm>
            <a:off x="6467913" y="1417739"/>
            <a:ext cx="3355596" cy="489364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Deviation from normal Jul-Sep precipitation based on 9 wettest AZ seasons, relative to the long-term mean from 1950-95. In wet AZ years, wet conditions are extensive throughout the southwest, extending into Utah, Nevada and California, while eastern NM is slightly drier than normal.</a:t>
            </a:r>
          </a:p>
        </p:txBody>
      </p:sp>
    </p:spTree>
    <p:extLst>
      <p:ext uri="{BB962C8B-B14F-4D97-AF65-F5344CB8AC3E}">
        <p14:creationId xmlns:p14="http://schemas.microsoft.com/office/powerpoint/2010/main" val="1473831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New Mexico Climatology</a:t>
            </a:r>
          </a:p>
        </p:txBody>
      </p:sp>
      <p:pic>
        <p:nvPicPr>
          <p:cNvPr id="10" name="Content Placeholder 9">
            <a:extLst>
              <a:ext uri="{FF2B5EF4-FFF2-40B4-BE49-F238E27FC236}">
                <a16:creationId xmlns:a16="http://schemas.microsoft.com/office/drawing/2014/main" id="{25BB4CDC-274E-4BAA-86BE-84C071C8255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0900" y="1433526"/>
            <a:ext cx="5819775" cy="4860925"/>
          </a:xfrm>
        </p:spPr>
      </p:pic>
      <p:sp>
        <p:nvSpPr>
          <p:cNvPr id="11" name="TextBox 10">
            <a:extLst>
              <a:ext uri="{FF2B5EF4-FFF2-40B4-BE49-F238E27FC236}">
                <a16:creationId xmlns:a16="http://schemas.microsoft.com/office/drawing/2014/main" id="{90E729B0-5AC2-4402-AF9F-64A9A089C54B}"/>
              </a:ext>
            </a:extLst>
          </p:cNvPr>
          <p:cNvSpPr txBox="1"/>
          <p:nvPr/>
        </p:nvSpPr>
        <p:spPr>
          <a:xfrm>
            <a:off x="6988029" y="1568741"/>
            <a:ext cx="3749879" cy="452431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Same as before, but for 6 wettest NM seasons from 1950 - 1995.</a:t>
            </a:r>
          </a:p>
          <a:p>
            <a:r>
              <a:rPr lang="en-US" sz="2400" dirty="0">
                <a:latin typeface="Times New Roman" panose="02020603050405020304" pitchFamily="18" charset="0"/>
                <a:cs typeface="Times New Roman" panose="02020603050405020304" pitchFamily="18" charset="0"/>
              </a:rPr>
              <a:t>In wet NM years, AZ is near normal for the monsoon season, and wet conditions are confined to NM and parts of Colorado and Texas. Hence, a strong monsoon year for NM will generally not benefit other parts of the desert southwest.</a:t>
            </a:r>
          </a:p>
        </p:txBody>
      </p:sp>
    </p:spTree>
    <p:extLst>
      <p:ext uri="{BB962C8B-B14F-4D97-AF65-F5344CB8AC3E}">
        <p14:creationId xmlns:p14="http://schemas.microsoft.com/office/powerpoint/2010/main" val="132816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Conclusions</a:t>
            </a:r>
          </a:p>
        </p:txBody>
      </p:sp>
      <p:sp>
        <p:nvSpPr>
          <p:cNvPr id="10" name="TextBox 9">
            <a:extLst>
              <a:ext uri="{FF2B5EF4-FFF2-40B4-BE49-F238E27FC236}">
                <a16:creationId xmlns:a16="http://schemas.microsoft.com/office/drawing/2014/main" id="{C02DD025-C824-4F0F-8706-BC6D2BE357E4}"/>
              </a:ext>
            </a:extLst>
          </p:cNvPr>
          <p:cNvSpPr txBox="1"/>
          <p:nvPr/>
        </p:nvSpPr>
        <p:spPr>
          <a:xfrm>
            <a:off x="989901" y="1543574"/>
            <a:ext cx="10242957" cy="5139869"/>
          </a:xfrm>
          <a:prstGeom prst="rect">
            <a:avLst/>
          </a:prstGeom>
          <a:noFill/>
        </p:spPr>
        <p:txBody>
          <a:bodyPr wrap="square" rtlCol="0">
            <a:spAutoFit/>
          </a:bodyPr>
          <a:lstStyle/>
          <a:p>
            <a:pPr marL="342900" indent="-342900" defTabSz="4389438">
              <a:spcBef>
                <a:spcPct val="50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study suggests that the marine boundary layer (MBL) in the Gulf of California (GC) may be sensitive to GC SSTs. This MBL may act as a moisture source for monsoon rainfall over AZ.</a:t>
            </a:r>
          </a:p>
          <a:p>
            <a:pPr marL="342900" indent="-342900" defTabSz="4389438">
              <a:spcBef>
                <a:spcPct val="50000"/>
              </a:spcBef>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The moisture source for the monsoon thundershowers affecting AZ, the Great Basin and Colorado appears to be the GC. Based on our previous work, we suggested that the dominant moisture source for wet AZ monsoon seasons is the N. Gulf of California, while this moisture source does not appear likely for wet NM seasons.</a:t>
            </a:r>
          </a:p>
          <a:p>
            <a:pPr marL="342900" indent="-342900" defTabSz="4389438">
              <a:spcBef>
                <a:spcPct val="50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Observations of SST, TPW, winds and rainfall during the examined years appear consistent with the hypothesis developed.</a:t>
            </a:r>
          </a:p>
          <a:p>
            <a:pPr marL="342900" indent="-342900" defTabSz="4389438">
              <a:spcBef>
                <a:spcPct val="50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monsoon begins in western NM about a week earlier on average than in western AZ. If the NM monsoon moisture comes from the Pacific (which various satellite imagery suggest), it apparently comes from lower regions of the GC or the eastern Pacific near Acapulco, Mexico. In these regions, SSTs warm earlier than in the N. GC, and may explain the earlier onset times in NM.</a:t>
            </a:r>
          </a:p>
          <a:p>
            <a:endParaRPr lang="en-US" dirty="0"/>
          </a:p>
        </p:txBody>
      </p:sp>
    </p:spTree>
    <p:extLst>
      <p:ext uri="{BB962C8B-B14F-4D97-AF65-F5344CB8AC3E}">
        <p14:creationId xmlns:p14="http://schemas.microsoft.com/office/powerpoint/2010/main" val="189739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Acknowledgments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 would like to thank Dr. Ivanova for being my research advisor, mentor and meteorology professor.</a:t>
            </a:r>
          </a:p>
          <a:p>
            <a:r>
              <a:rPr lang="en-US" dirty="0">
                <a:latin typeface="Times New Roman" panose="02020603050405020304" pitchFamily="18" charset="0"/>
                <a:cs typeface="Times New Roman" panose="02020603050405020304" pitchFamily="18" charset="0"/>
              </a:rPr>
              <a:t>Thank you to the NASA Space Grant program at Embry-Riddle for funding this research opportunity.</a:t>
            </a:r>
            <a:endParaRPr lang="en-US" dirty="0"/>
          </a:p>
        </p:txBody>
      </p:sp>
    </p:spTree>
    <p:extLst>
      <p:ext uri="{BB962C8B-B14F-4D97-AF65-F5344CB8AC3E}">
        <p14:creationId xmlns:p14="http://schemas.microsoft.com/office/powerpoint/2010/main" val="3940157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References</a:t>
            </a:r>
          </a:p>
        </p:txBody>
      </p:sp>
      <p:sp>
        <p:nvSpPr>
          <p:cNvPr id="3" name="Content Placeholder 2"/>
          <p:cNvSpPr>
            <a:spLocks noGrp="1"/>
          </p:cNvSpPr>
          <p:nvPr>
            <p:ph idx="1"/>
          </p:nvPr>
        </p:nvSpPr>
        <p:spPr>
          <a:xfrm>
            <a:off x="838200" y="1568951"/>
            <a:ext cx="10515600" cy="4351338"/>
          </a:xfrm>
        </p:spPr>
        <p:txBody>
          <a:bodyPr>
            <a:noAutofit/>
          </a:bodyPr>
          <a:lstStyle/>
          <a:p>
            <a:pPr marL="0" indent="0">
              <a:buNone/>
            </a:pPr>
            <a:r>
              <a:rPr lang="en-US" sz="1200" dirty="0">
                <a:latin typeface="Times New Roman" panose="02020603050405020304" pitchFamily="18" charset="0"/>
                <a:cs typeface="Times New Roman" panose="02020603050405020304" pitchFamily="18" charset="0"/>
              </a:rPr>
              <a:t>(2016, March 17). Retrieved March 27, 2018, from </a:t>
            </a:r>
            <a:r>
              <a:rPr lang="en-US" sz="1200" dirty="0">
                <a:latin typeface="Times New Roman" panose="02020603050405020304" pitchFamily="18" charset="0"/>
                <a:cs typeface="Times New Roman" panose="02020603050405020304" pitchFamily="18" charset="0"/>
                <a:hlinkClick r:id="rId2"/>
              </a:rPr>
              <a:t>http://www.noaa.gov/media-release/spring-outlook-moderate-flood-risk-for-drenched-louisiana-east-texas</a:t>
            </a: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Mitchell, D. L., Ivanova, D., Rabin, R., Brown, T. J., &amp; Redmond, K. (2002). Gulf of California Sea Surface Temperatures and the North American Monsoon: Mechanistic Implications from Observations. </a:t>
            </a:r>
            <a:r>
              <a:rPr lang="en-US" sz="1200" i="1" dirty="0">
                <a:latin typeface="Times New Roman" panose="02020603050405020304" pitchFamily="18" charset="0"/>
                <a:cs typeface="Times New Roman" panose="02020603050405020304" pitchFamily="18" charset="0"/>
              </a:rPr>
              <a:t>Journal of Climate,</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15</a:t>
            </a:r>
            <a:r>
              <a:rPr lang="en-US" sz="1200" dirty="0">
                <a:latin typeface="Times New Roman" panose="02020603050405020304" pitchFamily="18" charset="0"/>
                <a:cs typeface="Times New Roman" panose="02020603050405020304" pitchFamily="18" charset="0"/>
              </a:rPr>
              <a:t>(17), 2261-2281. doi:10.1175/1520-0442(2002)0152.0.co;2</a:t>
            </a:r>
          </a:p>
          <a:p>
            <a:pPr marL="0" indent="0">
              <a:buNone/>
            </a:pPr>
            <a:r>
              <a:rPr lang="en-US" sz="1200" i="1">
                <a:latin typeface="Times New Roman" panose="02020603050405020304" pitchFamily="18" charset="0"/>
                <a:cs typeface="Times New Roman" panose="02020603050405020304" pitchFamily="18" charset="0"/>
              </a:rPr>
              <a:t>United </a:t>
            </a:r>
            <a:r>
              <a:rPr lang="en-US" sz="1200" i="1" dirty="0">
                <a:latin typeface="Times New Roman" panose="02020603050405020304" pitchFamily="18" charset="0"/>
                <a:cs typeface="Times New Roman" panose="02020603050405020304" pitchFamily="18" charset="0"/>
              </a:rPr>
              <a:t>States Flood Loss Report - Water Year 2014</a:t>
            </a:r>
            <a:r>
              <a:rPr lang="en-US" sz="1200" dirty="0">
                <a:latin typeface="Times New Roman" panose="02020603050405020304" pitchFamily="18" charset="0"/>
                <a:cs typeface="Times New Roman" panose="02020603050405020304" pitchFamily="18" charset="0"/>
              </a:rPr>
              <a:t> (Rep.). (n.d.). Retrieved March 27, 2018, from National Weather Service website: </a:t>
            </a:r>
            <a:r>
              <a:rPr lang="en-US" sz="1200" dirty="0">
                <a:latin typeface="Times New Roman" panose="02020603050405020304" pitchFamily="18" charset="0"/>
                <a:cs typeface="Times New Roman" panose="02020603050405020304" pitchFamily="18" charset="0"/>
                <a:hlinkClick r:id="rId3"/>
              </a:rPr>
              <a:t>http://www.nws.noaa.gov/hic/summaries/WY2014.pdf</a:t>
            </a: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518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813" y="2487540"/>
            <a:ext cx="10515600" cy="1325563"/>
          </a:xfrm>
        </p:spPr>
        <p:txBody>
          <a:bodyPr/>
          <a:lstStyle/>
          <a:p>
            <a:pPr algn="ctr"/>
            <a:r>
              <a:rPr lang="en-US" b="1" dirty="0">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2157188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Motivation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Effects of flooding:</a:t>
            </a:r>
          </a:p>
          <a:p>
            <a:pPr lvl="1"/>
            <a:r>
              <a:rPr lang="en-US" dirty="0">
                <a:latin typeface="Times New Roman" panose="02020603050405020304" pitchFamily="18" charset="0"/>
                <a:cs typeface="Times New Roman" panose="02020603050405020304" pitchFamily="18" charset="0"/>
              </a:rPr>
              <a:t>Loss of life</a:t>
            </a:r>
          </a:p>
          <a:p>
            <a:pPr lvl="1"/>
            <a:r>
              <a:rPr lang="en-US" dirty="0">
                <a:latin typeface="Times New Roman" panose="02020603050405020304" pitchFamily="18" charset="0"/>
                <a:cs typeface="Times New Roman" panose="02020603050405020304" pitchFamily="18" charset="0"/>
              </a:rPr>
              <a:t>Loss of property</a:t>
            </a:r>
          </a:p>
          <a:p>
            <a:pPr lvl="1"/>
            <a:r>
              <a:rPr lang="en-US" dirty="0">
                <a:latin typeface="Times New Roman" panose="02020603050405020304" pitchFamily="18" charset="0"/>
                <a:cs typeface="Times New Roman" panose="02020603050405020304" pitchFamily="18" charset="0"/>
              </a:rPr>
              <a:t>Environmental Hazards</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September 2014 Southwest Monsoon:</a:t>
            </a:r>
          </a:p>
          <a:p>
            <a:pPr lvl="1"/>
            <a:r>
              <a:rPr lang="en-US" dirty="0">
                <a:latin typeface="Times New Roman" panose="02020603050405020304" pitchFamily="18" charset="0"/>
                <a:cs typeface="Times New Roman" panose="02020603050405020304" pitchFamily="18" charset="0"/>
              </a:rPr>
              <a:t>9 fatalities</a:t>
            </a:r>
          </a:p>
          <a:p>
            <a:pPr lvl="1"/>
            <a:r>
              <a:rPr lang="en-US" dirty="0">
                <a:latin typeface="Times New Roman" panose="02020603050405020304" pitchFamily="18" charset="0"/>
                <a:cs typeface="Times New Roman" panose="02020603050405020304" pitchFamily="18" charset="0"/>
              </a:rPr>
              <a:t>$25 million in damages reported </a:t>
            </a:r>
          </a:p>
        </p:txBody>
      </p:sp>
      <p:sp>
        <p:nvSpPr>
          <p:cNvPr id="4" name="TextBox 3"/>
          <p:cNvSpPr txBox="1"/>
          <p:nvPr/>
        </p:nvSpPr>
        <p:spPr>
          <a:xfrm>
            <a:off x="6278349" y="3433132"/>
            <a:ext cx="4371473" cy="276999"/>
          </a:xfrm>
          <a:prstGeom prst="rect">
            <a:avLst/>
          </a:prstGeom>
          <a:noFill/>
        </p:spPr>
        <p:txBody>
          <a:bodyPr wrap="square" rtlCol="0">
            <a:spAutoFit/>
          </a:bodyPr>
          <a:lstStyle/>
          <a:p>
            <a:r>
              <a:rPr lang="en-US" sz="1200" dirty="0"/>
              <a:t>Photo credit: National Oceanic and Atmospheric Administration</a:t>
            </a:r>
          </a:p>
        </p:txBody>
      </p:sp>
      <p:pic>
        <p:nvPicPr>
          <p:cNvPr id="6" name="Picture 5">
            <a:extLst>
              <a:ext uri="{FF2B5EF4-FFF2-40B4-BE49-F238E27FC236}">
                <a16:creationId xmlns:a16="http://schemas.microsoft.com/office/drawing/2014/main" id="{7E62734F-5AD2-4AE2-83A9-4BA97CA2A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059" y="472741"/>
            <a:ext cx="6521741" cy="2956259"/>
          </a:xfrm>
          <a:prstGeom prst="rect">
            <a:avLst/>
          </a:prstGeom>
        </p:spPr>
      </p:pic>
    </p:spTree>
    <p:extLst>
      <p:ext uri="{BB962C8B-B14F-4D97-AF65-F5344CB8AC3E}">
        <p14:creationId xmlns:p14="http://schemas.microsoft.com/office/powerpoint/2010/main" val="1930401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04" y="87848"/>
            <a:ext cx="10515600" cy="1325563"/>
          </a:xfrm>
        </p:spPr>
        <p:txBody>
          <a:bodyPr>
            <a:normAutofit/>
          </a:bodyPr>
          <a:lstStyle/>
          <a:p>
            <a:r>
              <a:rPr lang="en-US" b="1" dirty="0">
                <a:latin typeface="Times New Roman" panose="02020603050405020304" pitchFamily="18" charset="0"/>
                <a:cs typeface="Times New Roman" panose="02020603050405020304" pitchFamily="18" charset="0"/>
              </a:rPr>
              <a:t>Research Objectives</a:t>
            </a:r>
          </a:p>
        </p:txBody>
      </p:sp>
      <p:sp>
        <p:nvSpPr>
          <p:cNvPr id="15" name="TextBox 14"/>
          <p:cNvSpPr txBox="1"/>
          <p:nvPr/>
        </p:nvSpPr>
        <p:spPr>
          <a:xfrm>
            <a:off x="874296" y="1235875"/>
            <a:ext cx="9146004" cy="310854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While recent studies have linked strong North American (NA) monsoons to summer drought in the United States Midwest, the sequence of events which produce the NA monsoon remains unclear. It is important to show how the NA monsoon may operate in two modes: one producing anomalously wet conditions in New Mexico (but not Arizona), the other mode producing wet conditions in Arizona (but not New Mexico). Before mechanistically understanding any possible linkage between the NA monsoon and midwestern precipitation patterns, we need to understand the processes responsible for these two apparent modes.</a:t>
            </a:r>
          </a:p>
          <a:p>
            <a:pPr marL="285750" indent="-285750">
              <a:buFont typeface="Arial" panose="020B0604020202020204" pitchFamily="34" charset="0"/>
              <a:buChar char="•"/>
            </a:pPr>
            <a:endParaRPr lang="en-US" dirty="0"/>
          </a:p>
          <a:p>
            <a:endParaRPr lang="en-US" dirty="0"/>
          </a:p>
        </p:txBody>
      </p:sp>
      <p:sp>
        <p:nvSpPr>
          <p:cNvPr id="21" name="TextBox 20"/>
          <p:cNvSpPr txBox="1"/>
          <p:nvPr/>
        </p:nvSpPr>
        <p:spPr>
          <a:xfrm>
            <a:off x="4138293" y="6265346"/>
            <a:ext cx="5020313" cy="461665"/>
          </a:xfrm>
          <a:prstGeom prst="rect">
            <a:avLst/>
          </a:prstGeom>
          <a:noFill/>
        </p:spPr>
        <p:txBody>
          <a:bodyPr wrap="square" rtlCol="0">
            <a:spAutoFit/>
          </a:bodyPr>
          <a:lstStyle/>
          <a:p>
            <a:pPr algn="ctr"/>
            <a:r>
              <a:rPr lang="en-US" sz="1200" dirty="0">
                <a:cs typeface="Times New Roman" panose="02020603050405020304" pitchFamily="18" charset="0"/>
              </a:rPr>
              <a:t>Tropical easterly wave on 8 July 2002 may be responsible for moisture surge up the gulf axes which was apparently enriched by northern gulf moisture.</a:t>
            </a:r>
          </a:p>
        </p:txBody>
      </p:sp>
      <p:pic>
        <p:nvPicPr>
          <p:cNvPr id="4" name="Picture 3">
            <a:extLst>
              <a:ext uri="{FF2B5EF4-FFF2-40B4-BE49-F238E27FC236}">
                <a16:creationId xmlns:a16="http://schemas.microsoft.com/office/drawing/2014/main" id="{FE2AC006-EC80-4655-AA10-5F320E555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131" y="3565172"/>
            <a:ext cx="4572638" cy="2705478"/>
          </a:xfrm>
          <a:prstGeom prst="rect">
            <a:avLst/>
          </a:prstGeom>
        </p:spPr>
      </p:pic>
    </p:spTree>
    <p:extLst>
      <p:ext uri="{BB962C8B-B14F-4D97-AF65-F5344CB8AC3E}">
        <p14:creationId xmlns:p14="http://schemas.microsoft.com/office/powerpoint/2010/main" val="2329451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Monsoon Modes</a:t>
            </a:r>
          </a:p>
        </p:txBody>
      </p:sp>
      <p:sp>
        <p:nvSpPr>
          <p:cNvPr id="3" name="Content Placeholder 2"/>
          <p:cNvSpPr>
            <a:spLocks noGrp="1"/>
          </p:cNvSpPr>
          <p:nvPr>
            <p:ph idx="1"/>
          </p:nvPr>
        </p:nvSpPr>
        <p:spPr>
          <a:xfrm>
            <a:off x="730339" y="1403703"/>
            <a:ext cx="5248381" cy="4351338"/>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The question can be asked, “are wet monsoon seasons for AZ also wet for NM and vice versa?” We show that in wet AZ years, wet conditions are extensive throughout the southwest, extending into Utah, Nevada and California, while eastern NM is drier than normal. We suggest that the dominant moisture source for wet AZ monsoon seasons is the Gulf of California (GC).</a:t>
            </a:r>
          </a:p>
        </p:txBody>
      </p:sp>
      <p:pic>
        <p:nvPicPr>
          <p:cNvPr id="6" name="Picture 5">
            <a:extLst>
              <a:ext uri="{FF2B5EF4-FFF2-40B4-BE49-F238E27FC236}">
                <a16:creationId xmlns:a16="http://schemas.microsoft.com/office/drawing/2014/main" id="{906D7A8B-0EB8-48E2-8760-9C74478E2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581" y="1447536"/>
            <a:ext cx="5159358" cy="4263672"/>
          </a:xfrm>
          <a:prstGeom prst="rect">
            <a:avLst/>
          </a:prstGeom>
        </p:spPr>
      </p:pic>
      <p:sp>
        <p:nvSpPr>
          <p:cNvPr id="7" name="TextBox 6">
            <a:extLst>
              <a:ext uri="{FF2B5EF4-FFF2-40B4-BE49-F238E27FC236}">
                <a16:creationId xmlns:a16="http://schemas.microsoft.com/office/drawing/2014/main" id="{09BF7AD0-4939-4C32-9642-618D6AAFB84B}"/>
              </a:ext>
            </a:extLst>
          </p:cNvPr>
          <p:cNvSpPr txBox="1"/>
          <p:nvPr/>
        </p:nvSpPr>
        <p:spPr>
          <a:xfrm>
            <a:off x="6375444" y="5714226"/>
            <a:ext cx="4924425" cy="276999"/>
          </a:xfrm>
          <a:prstGeom prst="rect">
            <a:avLst/>
          </a:prstGeom>
          <a:noFill/>
        </p:spPr>
        <p:txBody>
          <a:bodyPr wrap="square" rtlCol="0">
            <a:spAutoFit/>
          </a:bodyPr>
          <a:lstStyle/>
          <a:p>
            <a:r>
              <a:rPr lang="en-US" sz="1200" dirty="0"/>
              <a:t> Arizona monsoon facts: onset, earliest start date, latest start date.</a:t>
            </a:r>
          </a:p>
        </p:txBody>
      </p:sp>
    </p:spTree>
    <p:extLst>
      <p:ext uri="{BB962C8B-B14F-4D97-AF65-F5344CB8AC3E}">
        <p14:creationId xmlns:p14="http://schemas.microsoft.com/office/powerpoint/2010/main" val="1293237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Hypothesis</a:t>
            </a:r>
          </a:p>
        </p:txBody>
      </p:sp>
      <p:sp>
        <p:nvSpPr>
          <p:cNvPr id="3" name="Content Placeholder 2"/>
          <p:cNvSpPr>
            <a:spLocks noGrp="1"/>
          </p:cNvSpPr>
          <p:nvPr>
            <p:ph idx="1"/>
          </p:nvPr>
        </p:nvSpPr>
        <p:spPr>
          <a:xfrm>
            <a:off x="838201" y="1504951"/>
            <a:ext cx="5257800" cy="4132452"/>
          </a:xfrm>
        </p:spPr>
        <p:txBody>
          <a:bodyPr>
            <a:noAutofit/>
          </a:bodyPr>
          <a:lstStyle/>
          <a:p>
            <a:r>
              <a:rPr lang="en-US" sz="2400" dirty="0">
                <a:latin typeface="Times New Roman" panose="02020603050405020304" pitchFamily="18" charset="0"/>
                <a:cs typeface="Times New Roman" panose="02020603050405020304" pitchFamily="18" charset="0"/>
              </a:rPr>
              <a:t>An inversion may result from the contrast between desert and the Marine Boundary Layer (MBL) air temperatures.  </a:t>
            </a:r>
          </a:p>
          <a:p>
            <a:r>
              <a:rPr lang="en-US" sz="2400" dirty="0">
                <a:latin typeface="Times New Roman" panose="02020603050405020304" pitchFamily="18" charset="0"/>
                <a:cs typeface="Times New Roman" panose="02020603050405020304" pitchFamily="18" charset="0"/>
              </a:rPr>
              <a:t>We have labeled the region between 600 </a:t>
            </a:r>
            <a:r>
              <a:rPr lang="en-US" sz="2400" dirty="0" err="1">
                <a:latin typeface="Times New Roman" panose="02020603050405020304" pitchFamily="18" charset="0"/>
                <a:cs typeface="Times New Roman" panose="02020603050405020304" pitchFamily="18" charset="0"/>
              </a:rPr>
              <a:t>mb</a:t>
            </a:r>
            <a:r>
              <a:rPr lang="en-US" sz="2400" dirty="0">
                <a:latin typeface="Times New Roman" panose="02020603050405020304" pitchFamily="18" charset="0"/>
                <a:cs typeface="Times New Roman" panose="02020603050405020304" pitchFamily="18" charset="0"/>
              </a:rPr>
              <a:t> and 975 </a:t>
            </a:r>
            <a:r>
              <a:rPr lang="en-US" sz="2400" dirty="0" err="1">
                <a:latin typeface="Times New Roman" panose="02020603050405020304" pitchFamily="18" charset="0"/>
                <a:cs typeface="Times New Roman" panose="02020603050405020304" pitchFamily="18" charset="0"/>
              </a:rPr>
              <a:t>mb</a:t>
            </a:r>
            <a:r>
              <a:rPr lang="en-US" sz="2400" dirty="0">
                <a:latin typeface="Times New Roman" panose="02020603050405020304" pitchFamily="18" charset="0"/>
                <a:cs typeface="Times New Roman" panose="02020603050405020304" pitchFamily="18" charset="0"/>
              </a:rPr>
              <a:t> as the “CAPE region” since the lower the LFC is in this region, the greater the CAPE is. This type of sounding appears consistent with those observed over the GC during surge events.</a:t>
            </a:r>
            <a:endParaRPr lang="en-US" sz="2400" dirty="0"/>
          </a:p>
        </p:txBody>
      </p:sp>
      <p:sp>
        <p:nvSpPr>
          <p:cNvPr id="16" name="TextBox 15"/>
          <p:cNvSpPr txBox="1"/>
          <p:nvPr/>
        </p:nvSpPr>
        <p:spPr>
          <a:xfrm>
            <a:off x="6900104" y="6248507"/>
            <a:ext cx="4709911" cy="276999"/>
          </a:xfrm>
          <a:prstGeom prst="rect">
            <a:avLst/>
          </a:prstGeom>
          <a:noFill/>
        </p:spPr>
        <p:txBody>
          <a:bodyPr wrap="square" rtlCol="0">
            <a:spAutoFit/>
          </a:bodyPr>
          <a:lstStyle/>
          <a:p>
            <a:r>
              <a:rPr lang="en-US" sz="1200" dirty="0"/>
              <a:t>Conceptual Model of Moisture Advection Dependence on SST.</a:t>
            </a:r>
          </a:p>
        </p:txBody>
      </p:sp>
      <p:pic>
        <p:nvPicPr>
          <p:cNvPr id="17" name="Picture 16">
            <a:extLst>
              <a:ext uri="{FF2B5EF4-FFF2-40B4-BE49-F238E27FC236}">
                <a16:creationId xmlns:a16="http://schemas.microsoft.com/office/drawing/2014/main" id="{9F371679-9DBE-4B37-B258-920EF8121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335" y="285750"/>
            <a:ext cx="5179680" cy="5962757"/>
          </a:xfrm>
          <a:prstGeom prst="rect">
            <a:avLst/>
          </a:prstGeom>
        </p:spPr>
      </p:pic>
    </p:spTree>
    <p:extLst>
      <p:ext uri="{BB962C8B-B14F-4D97-AF65-F5344CB8AC3E}">
        <p14:creationId xmlns:p14="http://schemas.microsoft.com/office/powerpoint/2010/main" val="284425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Analysis: SSTs &amp; TPW</a:t>
            </a:r>
          </a:p>
        </p:txBody>
      </p:sp>
      <p:pic>
        <p:nvPicPr>
          <p:cNvPr id="8" name="Content Placeholder 7">
            <a:extLst>
              <a:ext uri="{FF2B5EF4-FFF2-40B4-BE49-F238E27FC236}">
                <a16:creationId xmlns:a16="http://schemas.microsoft.com/office/drawing/2014/main" id="{C1C82B01-E5AD-46E4-9E41-9B0B931547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71600"/>
            <a:ext cx="10382250" cy="4991100"/>
          </a:xfrm>
        </p:spPr>
      </p:pic>
      <p:sp>
        <p:nvSpPr>
          <p:cNvPr id="9" name="TextBox 8">
            <a:extLst>
              <a:ext uri="{FF2B5EF4-FFF2-40B4-BE49-F238E27FC236}">
                <a16:creationId xmlns:a16="http://schemas.microsoft.com/office/drawing/2014/main" id="{137B5CA5-B27A-4009-8B18-F5E708777DBA}"/>
              </a:ext>
            </a:extLst>
          </p:cNvPr>
          <p:cNvSpPr txBox="1"/>
          <p:nvPr/>
        </p:nvSpPr>
        <p:spPr>
          <a:xfrm>
            <a:off x="3238500" y="6362700"/>
            <a:ext cx="4867275" cy="276999"/>
          </a:xfrm>
          <a:prstGeom prst="rect">
            <a:avLst/>
          </a:prstGeom>
          <a:noFill/>
        </p:spPr>
        <p:txBody>
          <a:bodyPr wrap="square" rtlCol="0">
            <a:spAutoFit/>
          </a:bodyPr>
          <a:lstStyle/>
          <a:p>
            <a:r>
              <a:rPr lang="en-US" sz="1200" dirty="0"/>
              <a:t>Sea Surface Temperatures (SST) and Tropospheric Precipitable Water (TPW).</a:t>
            </a:r>
          </a:p>
        </p:txBody>
      </p:sp>
    </p:spTree>
    <p:extLst>
      <p:ext uri="{BB962C8B-B14F-4D97-AF65-F5344CB8AC3E}">
        <p14:creationId xmlns:p14="http://schemas.microsoft.com/office/powerpoint/2010/main" val="450599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Gulf of California</a:t>
            </a:r>
          </a:p>
        </p:txBody>
      </p:sp>
      <p:pic>
        <p:nvPicPr>
          <p:cNvPr id="11" name="Content Placeholder 10">
            <a:extLst>
              <a:ext uri="{FF2B5EF4-FFF2-40B4-BE49-F238E27FC236}">
                <a16:creationId xmlns:a16="http://schemas.microsoft.com/office/drawing/2014/main" id="{720B9495-A264-42F9-A67E-E45595DD7E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06550"/>
            <a:ext cx="4419599" cy="4706675"/>
          </a:xfrm>
        </p:spPr>
      </p:pic>
      <p:pic>
        <p:nvPicPr>
          <p:cNvPr id="13" name="Picture 12">
            <a:extLst>
              <a:ext uri="{FF2B5EF4-FFF2-40B4-BE49-F238E27FC236}">
                <a16:creationId xmlns:a16="http://schemas.microsoft.com/office/drawing/2014/main" id="{CFC53F4A-95EA-44D4-9B11-7F91A3E36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932" y="516200"/>
            <a:ext cx="5271735" cy="5597000"/>
          </a:xfrm>
          <a:prstGeom prst="rect">
            <a:avLst/>
          </a:prstGeom>
        </p:spPr>
      </p:pic>
      <p:sp>
        <p:nvSpPr>
          <p:cNvPr id="14" name="TextBox 13">
            <a:extLst>
              <a:ext uri="{FF2B5EF4-FFF2-40B4-BE49-F238E27FC236}">
                <a16:creationId xmlns:a16="http://schemas.microsoft.com/office/drawing/2014/main" id="{F63D5A21-0C6D-45F1-B143-8707904997A0}"/>
              </a:ext>
            </a:extLst>
          </p:cNvPr>
          <p:cNvSpPr txBox="1"/>
          <p:nvPr/>
        </p:nvSpPr>
        <p:spPr>
          <a:xfrm>
            <a:off x="1523998" y="6354375"/>
            <a:ext cx="3048001" cy="276999"/>
          </a:xfrm>
          <a:prstGeom prst="rect">
            <a:avLst/>
          </a:prstGeom>
          <a:noFill/>
        </p:spPr>
        <p:txBody>
          <a:bodyPr wrap="square" rtlCol="0">
            <a:spAutoFit/>
          </a:bodyPr>
          <a:lstStyle/>
          <a:p>
            <a:r>
              <a:rPr lang="en-US" sz="1200" dirty="0"/>
              <a:t> The Gulf of Baja-California and its 4 regions.</a:t>
            </a:r>
          </a:p>
        </p:txBody>
      </p:sp>
      <p:sp>
        <p:nvSpPr>
          <p:cNvPr id="15" name="TextBox 14">
            <a:extLst>
              <a:ext uri="{FF2B5EF4-FFF2-40B4-BE49-F238E27FC236}">
                <a16:creationId xmlns:a16="http://schemas.microsoft.com/office/drawing/2014/main" id="{3A07D2EA-B9F5-4BDF-87F4-F64820D7BCFA}"/>
              </a:ext>
            </a:extLst>
          </p:cNvPr>
          <p:cNvSpPr txBox="1"/>
          <p:nvPr/>
        </p:nvSpPr>
        <p:spPr>
          <a:xfrm>
            <a:off x="6096000" y="6113200"/>
            <a:ext cx="4648200" cy="646331"/>
          </a:xfrm>
          <a:prstGeom prst="rect">
            <a:avLst/>
          </a:prstGeom>
          <a:noFill/>
        </p:spPr>
        <p:txBody>
          <a:bodyPr wrap="square" rtlCol="0">
            <a:spAutoFit/>
          </a:bodyPr>
          <a:lstStyle/>
          <a:p>
            <a:r>
              <a:rPr lang="en-US" sz="1200" dirty="0"/>
              <a:t> Evolution of the 27.5°C isotherm, the 500 </a:t>
            </a:r>
            <a:r>
              <a:rPr lang="en-US" sz="1200" dirty="0" err="1"/>
              <a:t>mb</a:t>
            </a:r>
            <a:r>
              <a:rPr lang="en-US" sz="1200" dirty="0"/>
              <a:t> anticyclone center, and the 250-260 W/m^2 OLR gradient (transition between regions of rising and descending air).</a:t>
            </a:r>
          </a:p>
        </p:txBody>
      </p:sp>
    </p:spTree>
    <p:extLst>
      <p:ext uri="{BB962C8B-B14F-4D97-AF65-F5344CB8AC3E}">
        <p14:creationId xmlns:p14="http://schemas.microsoft.com/office/powerpoint/2010/main" val="969365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Gulf Surges</a:t>
            </a:r>
          </a:p>
        </p:txBody>
      </p:sp>
      <p:pic>
        <p:nvPicPr>
          <p:cNvPr id="5" name="Content Placeholder 4">
            <a:extLst>
              <a:ext uri="{FF2B5EF4-FFF2-40B4-BE49-F238E27FC236}">
                <a16:creationId xmlns:a16="http://schemas.microsoft.com/office/drawing/2014/main" id="{0F0A4D64-2333-4825-A0B3-0D3837F9A0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0891" y="1825625"/>
            <a:ext cx="7530218" cy="4351338"/>
          </a:xfrm>
        </p:spPr>
      </p:pic>
    </p:spTree>
    <p:extLst>
      <p:ext uri="{BB962C8B-B14F-4D97-AF65-F5344CB8AC3E}">
        <p14:creationId xmlns:p14="http://schemas.microsoft.com/office/powerpoint/2010/main" val="3926636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68868" y="3176"/>
            <a:ext cx="115231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i="1">
                <a:solidFill>
                  <a:srgbClr val="3333CC"/>
                </a:solidFill>
              </a:rPr>
              <a:t>North American Monsoon Experiment (NAME) Science Cruises in the Sea of Cortez, Gulf of Baja-California, radiosondes / weather balloon launches, drifter buoys, ocean currents and sea surface temperatures, meteorological and oceanographic measurements.</a:t>
            </a:r>
          </a:p>
        </p:txBody>
      </p:sp>
      <p:sp>
        <p:nvSpPr>
          <p:cNvPr id="15363" name="TextBox 3"/>
          <p:cNvSpPr txBox="1">
            <a:spLocks noChangeArrowheads="1"/>
          </p:cNvSpPr>
          <p:nvPr/>
        </p:nvSpPr>
        <p:spPr bwMode="auto">
          <a:xfrm>
            <a:off x="2" y="4989516"/>
            <a:ext cx="7861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2000" b="1" dirty="0">
                <a:solidFill>
                  <a:srgbClr val="000000"/>
                </a:solidFill>
              </a:rPr>
              <a:t>Co-PI, NOAA funded research:</a:t>
            </a:r>
          </a:p>
          <a:p>
            <a:pPr eaLnBrk="1" fontAlgn="base" hangingPunct="1">
              <a:spcBef>
                <a:spcPct val="0"/>
              </a:spcBef>
              <a:spcAft>
                <a:spcPct val="0"/>
              </a:spcAft>
            </a:pPr>
            <a:r>
              <a:rPr lang="en-US" altLang="en-US" sz="2000" b="1" dirty="0">
                <a:solidFill>
                  <a:srgbClr val="000000"/>
                </a:solidFill>
              </a:rPr>
              <a:t>The role of oceanic processes on the </a:t>
            </a:r>
          </a:p>
          <a:p>
            <a:pPr eaLnBrk="1" fontAlgn="base" hangingPunct="1">
              <a:spcBef>
                <a:spcPct val="0"/>
              </a:spcBef>
              <a:spcAft>
                <a:spcPct val="0"/>
              </a:spcAft>
            </a:pPr>
            <a:r>
              <a:rPr lang="en-US" altLang="en-US" sz="2000" b="1" dirty="0">
                <a:solidFill>
                  <a:srgbClr val="000000"/>
                </a:solidFill>
              </a:rPr>
              <a:t>Gulf of California SST evolution during </a:t>
            </a:r>
          </a:p>
          <a:p>
            <a:pPr eaLnBrk="1" fontAlgn="base" hangingPunct="1">
              <a:spcBef>
                <a:spcPct val="0"/>
              </a:spcBef>
              <a:spcAft>
                <a:spcPct val="0"/>
              </a:spcAft>
            </a:pPr>
            <a:r>
              <a:rPr lang="en-US" altLang="en-US" sz="2000" b="1" dirty="0">
                <a:solidFill>
                  <a:srgbClr val="000000"/>
                </a:solidFill>
              </a:rPr>
              <a:t>the North American Monsoon Experiment (NAME)</a:t>
            </a:r>
          </a:p>
        </p:txBody>
      </p:sp>
      <p:sp>
        <p:nvSpPr>
          <p:cNvPr id="15364" name="TextBox 4"/>
          <p:cNvSpPr txBox="1">
            <a:spLocks noChangeArrowheads="1"/>
          </p:cNvSpPr>
          <p:nvPr/>
        </p:nvSpPr>
        <p:spPr bwMode="auto">
          <a:xfrm>
            <a:off x="1" y="6383338"/>
            <a:ext cx="821266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b="1" i="1">
                <a:solidFill>
                  <a:srgbClr val="000000"/>
                </a:solidFill>
                <a:latin typeface="Constantia" pitchFamily="18" charset="0"/>
              </a:rPr>
              <a:t>Preparing the weather balloon for launch on the ship</a:t>
            </a:r>
          </a:p>
        </p:txBody>
      </p:sp>
      <p:pic>
        <p:nvPicPr>
          <p:cNvPr id="15365" name="Picture 8" descr="DSCN01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57325"/>
            <a:ext cx="619760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0"/>
          <p:cNvSpPr>
            <a:spLocks noChangeArrowheads="1"/>
          </p:cNvSpPr>
          <p:nvPr/>
        </p:nvSpPr>
        <p:spPr bwMode="auto">
          <a:xfrm>
            <a:off x="2" y="242505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bg-BG" altLang="en-US">
              <a:solidFill>
                <a:srgbClr val="000000"/>
              </a:solidFill>
            </a:endParaRPr>
          </a:p>
        </p:txBody>
      </p:sp>
      <p:graphicFrame>
        <p:nvGraphicFramePr>
          <p:cNvPr id="15367" name="Object 9"/>
          <p:cNvGraphicFramePr>
            <a:graphicFrameLocks noChangeAspect="1"/>
          </p:cNvGraphicFramePr>
          <p:nvPr/>
        </p:nvGraphicFramePr>
        <p:xfrm>
          <a:off x="7721600" y="4054478"/>
          <a:ext cx="4470400" cy="2803525"/>
        </p:xfrm>
        <a:graphic>
          <a:graphicData uri="http://schemas.openxmlformats.org/presentationml/2006/ole">
            <mc:AlternateContent xmlns:mc="http://schemas.openxmlformats.org/markup-compatibility/2006">
              <mc:Choice xmlns:v="urn:schemas-microsoft-com:vml" Requires="v">
                <p:oleObj spid="_x0000_s3084" name="Slide" r:id="rId5" imgW="4572095" imgH="3428835" progId="PowerPoint.Slide.8">
                  <p:embed/>
                </p:oleObj>
              </mc:Choice>
              <mc:Fallback>
                <p:oleObj name="Slide" r:id="rId5" imgW="4572095" imgH="3428835"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600" y="4054478"/>
                        <a:ext cx="44704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8" name="Rectangle 12"/>
          <p:cNvSpPr>
            <a:spLocks noChangeArrowheads="1"/>
          </p:cNvSpPr>
          <p:nvPr/>
        </p:nvSpPr>
        <p:spPr bwMode="auto">
          <a:xfrm>
            <a:off x="2" y="225360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bg-BG" altLang="en-US">
              <a:solidFill>
                <a:srgbClr val="000000"/>
              </a:solidFill>
            </a:endParaRPr>
          </a:p>
        </p:txBody>
      </p:sp>
      <p:graphicFrame>
        <p:nvGraphicFramePr>
          <p:cNvPr id="15369" name="Object 11"/>
          <p:cNvGraphicFramePr>
            <a:graphicFrameLocks noChangeAspect="1"/>
          </p:cNvGraphicFramePr>
          <p:nvPr/>
        </p:nvGraphicFramePr>
        <p:xfrm>
          <a:off x="8580967" y="1463675"/>
          <a:ext cx="3363384" cy="2509838"/>
        </p:xfrm>
        <a:graphic>
          <a:graphicData uri="http://schemas.openxmlformats.org/presentationml/2006/ole">
            <mc:AlternateContent xmlns:mc="http://schemas.openxmlformats.org/markup-compatibility/2006">
              <mc:Choice xmlns:v="urn:schemas-microsoft-com:vml" Requires="v">
                <p:oleObj spid="_x0000_s3085" name="Slide" r:id="rId7" imgW="4572095" imgH="3428835" progId="PowerPoint.Slide.8">
                  <p:embed/>
                </p:oleObj>
              </mc:Choice>
              <mc:Fallback>
                <p:oleObj name="Slide" r:id="rId7" imgW="4572095" imgH="3428835" progId="PowerPoint.Slid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0967" y="1463675"/>
                        <a:ext cx="3363384"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70" name="Picture 13" descr="cross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6168" y="1504950"/>
            <a:ext cx="376131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4" descr="noa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7317" y="4402138"/>
            <a:ext cx="1803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442784"/>
      </p:ext>
    </p:extLst>
  </p:cSld>
  <p:clrMapOvr>
    <a:masterClrMapping/>
  </p:clrMapOvr>
  <p:transition/>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1890</TotalTime>
  <Words>966</Words>
  <Application>Microsoft Office PowerPoint</Application>
  <PresentationFormat>Widescreen</PresentationFormat>
  <Paragraphs>61</Paragraphs>
  <Slides>16</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6" baseType="lpstr">
      <vt:lpstr>Arial</vt:lpstr>
      <vt:lpstr>Calibri</vt:lpstr>
      <vt:lpstr>Calibri Light</vt:lpstr>
      <vt:lpstr>Comic Sans MS</vt:lpstr>
      <vt:lpstr>Constantia</vt:lpstr>
      <vt:lpstr>Tahoma</vt:lpstr>
      <vt:lpstr>Times New Roman</vt:lpstr>
      <vt:lpstr>Office Theme</vt:lpstr>
      <vt:lpstr>Default Design</vt:lpstr>
      <vt:lpstr>Slide</vt:lpstr>
      <vt:lpstr>Investigations Of Moisture Partitioning Between Arizona And New Mexico During The North American Monsoon And The Role Of The Ocean And The Sea Surface Temperatures</vt:lpstr>
      <vt:lpstr>Motivation</vt:lpstr>
      <vt:lpstr>Research Objectives</vt:lpstr>
      <vt:lpstr>Monsoon Modes</vt:lpstr>
      <vt:lpstr>Hypothesis</vt:lpstr>
      <vt:lpstr>Analysis: SSTs &amp; TPW</vt:lpstr>
      <vt:lpstr>Gulf of California</vt:lpstr>
      <vt:lpstr>Gulf Surges</vt:lpstr>
      <vt:lpstr>PowerPoint Presentation</vt:lpstr>
      <vt:lpstr>  Is the low-level inversion present when the SSTs are less than 29.5oC and if it is how often do we observe it during our IOPs (Intensive observational periods)? </vt:lpstr>
      <vt:lpstr>Arizona Climatology</vt:lpstr>
      <vt:lpstr>New Mexico Climatology</vt:lpstr>
      <vt:lpstr>Conclusions</vt:lpstr>
      <vt:lpstr>Acknowledgments</vt:lpstr>
      <vt:lpstr>References</vt:lpstr>
      <vt:lpstr>Questions?</vt:lpstr>
    </vt:vector>
  </TitlesOfParts>
  <Company>ERAU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Swaggerty, Travis S.</dc:creator>
  <cp:lastModifiedBy>Theresa C. Hentz</cp:lastModifiedBy>
  <cp:revision>128</cp:revision>
  <dcterms:created xsi:type="dcterms:W3CDTF">2015-03-31T17:42:00Z</dcterms:created>
  <dcterms:modified xsi:type="dcterms:W3CDTF">2018-04-03T23:52:51Z</dcterms:modified>
</cp:coreProperties>
</file>